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257" r:id="rId3"/>
    <p:sldId id="258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7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8C680-5E4E-4EAC-9493-39A91F824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5669D-AFC8-408C-88E7-7D0AB7F04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1D5FB-42F8-452C-94E8-30B244F4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DBB8E-FF83-4EFD-A173-831392EE8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A2641-ED50-4687-BFEB-9F2A6153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8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25845-CFDD-47BC-AAE6-2BE5A72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4EE6A-40B2-4026-8C9E-2EA05EF44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DBB20-BFD5-4937-8C97-AB5737AED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E5059-2D09-4806-A09A-E0159736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B2DB8-723A-4F0E-9095-C27F82B94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3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019EA1-30AE-41F9-91C5-1B0D40973B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C95BB3-EA33-4964-981B-E88A1CC67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2D41-8D98-44CE-B594-FAFB7D727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83525-EB7E-4A83-AFD4-9F07E0E6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0FA57-EF2E-47D3-9D7A-178E5ACF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23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06D51-1412-4BED-978B-6E51A5F7C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B72FA-750E-4D0D-AACB-5CDD5602F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ED52-A1BE-4F32-8794-92BAA20C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FA87D-BA38-4FB6-B72F-9B1B88873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356EE-04A1-4CA4-A8FE-9565CE53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0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82530-D348-486B-A3F9-F2160188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632E1-F12A-4457-B0E5-E20E61165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E21AF-6F21-4E08-ADE7-87195D03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80121-40C6-444C-9DD2-8E6907C6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AE27B-B7EF-41D8-ABE7-2165EA47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3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C842A-F95B-4503-ACE8-91373BAAE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514CE-B37C-43FC-95AA-894998042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107F03-F77A-4F40-A8FA-32C86703E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BEA48-2D2F-47B2-BEA2-2C990F726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6DDA51-CF19-47E4-8606-FB94B26B4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851AE-750B-4979-A0E3-3AD6D911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7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EFC3F-8A90-4EE8-9133-C402616A2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705ED-5AA8-4FFF-B41E-DFAEF56D2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0B56E-7F2D-4741-BDA1-3651EE54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6FB096-CBEE-4E27-B08C-C1841D010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18BA6-E029-488A-9612-A49060E23F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83EA7-56F7-4B25-B0A0-BCA8CF7F0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84ECC8-81D6-4230-967F-62FBAF8F4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ACC0B-A964-4788-8EB6-2030F9C38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33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ABEA7-58D4-45F0-AD2C-AE408AEEC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5A5050-62F8-44A5-BB66-ECB14543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F261BE-2531-42D4-B7B9-0CAB1686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FFCE4-4719-4CD3-BE08-E88312AC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0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04B7FA-5E34-4E15-A72C-56DD8879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E96FA3-6587-4F89-BDB9-98242B93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DD38C-226E-4426-9E78-4DF35EC3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7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D6391-735B-4938-9835-BB32AD42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0E805-1507-4A63-9A1E-0E4518562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2C59F-41A8-4281-9504-AD597B168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4B659-54F4-48BB-AA63-87D5C42B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B1C0F-08E4-4EB0-97CC-FBD568A3F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0A246-F5B8-4764-9262-1B6B071E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5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6DA3D-9187-43B3-9A9C-924F75726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36080C-6102-448E-B274-76F0E730C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605202-8C66-466C-901C-7543D8A6A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B165F-E1DD-4BB4-9478-253075CD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1D1FD-1ABF-4CA4-B585-842391529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4CD8D-0EFB-45F7-8E90-3EC543CD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4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AD86E9-61C2-497B-A735-75E74B53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B2C45-9E73-44AF-89A4-4CE855E32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5EB7E-9548-42F3-85F8-638ED52942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CFA7C-553F-4605-BCF2-F0193891A5D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12256-5B25-4380-ADB5-4114C00AF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35440-FED5-4142-90DE-5EDE1A13A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726A1-23F0-4C12-9A84-ADCBD8766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4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Corner Wedge"/>
          <p:cNvSpPr/>
          <p:nvPr/>
        </p:nvSpPr>
        <p:spPr>
          <a:xfrm rot="10800000">
            <a:off x="11049000" y="6248400"/>
            <a:ext cx="1143000" cy="609600"/>
          </a:xfrm>
          <a:prstGeom prst="rtTriangle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Left Keyline"/>
          <p:cNvSpPr/>
          <p:nvPr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2E6E8E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defRPr sz="3200" b="1">
          <a:solidFill>
            <a:srgbClr val="1E2A38"/>
          </a:solidFill>
          <a:latin typeface="+mj-lt"/>
        </a:defRPr>
      </a:lvl1pPr>
    </p:titleStyle>
    <p:bodyStyle>
      <a:lvl1pPr>
        <a:defRPr sz="1600">
          <a:solidFill>
            <a:srgbClr val="33475B"/>
          </a:solidFill>
          <a:latin typeface="+mn-lt"/>
        </a:defRPr>
      </a:lvl1pPr>
    </p:bodyStyle>
    <p:otherStyle>
      <a:lvl1pPr>
        <a:defRPr sz="1600">
          <a:solidFill>
            <a:srgbClr val="33475B"/>
          </a:solidFill>
          <a:latin typeface="+mn-lt"/>
        </a:defRPr>
      </a:lvl1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A38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" name="Shape 3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1016000" y="2032000"/>
            <a:ext cx="10160000" cy="1016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>
              <a:buNone/>
            </a:pPr>
            <a:r>
              <a:rPr lang="en-US" sz="6000" b="1" dirty="0">
                <a:solidFill>
                  <a:srgbClr val="FFFFFF"/>
                </a:solidFill>
                <a:latin typeface="Franklin Gothic Medium"/>
              </a:rPr>
              <a:t>EForeman</a:t>
            </a:r>
          </a:p>
        </p:txBody>
      </p:sp>
      <p:sp>
        <p:nvSpPr>
          <p:cNvPr id="5" name="Shape 5"/>
          <p:cNvSpPr/>
          <p:nvPr/>
        </p:nvSpPr>
        <p:spPr>
          <a:xfrm>
            <a:off x="5588000" y="3276600"/>
            <a:ext cx="10160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1016000" y="3606800"/>
            <a:ext cx="10160000" cy="457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>
              <a:buNone/>
            </a:pPr>
            <a:r>
              <a:rPr lang="en-US" sz="2200" dirty="0">
                <a:solidFill>
                  <a:srgbClr val="DDE6EE"/>
                </a:solidFill>
                <a:latin typeface="Segoe UI"/>
              </a:rPr>
              <a:t>Work &amp; Storm Management Built for Electric Power Companies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000" y="5740400"/>
            <a:ext cx="10160000" cy="304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ctr">
              <a:buNone/>
            </a:pPr>
            <a:r>
              <a:rPr lang="en-US" sz="1500" dirty="0">
                <a:solidFill>
                  <a:srgbClr val="8FA6B8"/>
                </a:solidFill>
                <a:latin typeface="Segoe UI"/>
              </a:rPr>
              <a:t>Work Releases  |  Permits  |  Daily Reports  |  Storm Tickets</a:t>
            </a:r>
          </a:p>
        </p:txBody>
      </p:sp>
    </p:spTree>
    <p:extLst>
      <p:ext uri="{BB962C8B-B14F-4D97-AF65-F5344CB8AC3E}">
        <p14:creationId xmlns:p14="http://schemas.microsoft.com/office/powerpoint/2010/main" val="223881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80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Why EForeman</a:t>
            </a:r>
          </a:p>
        </p:txBody>
      </p:sp>
      <p:sp>
        <p:nvSpPr>
          <p:cNvPr id="81" name="Shape 81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82" name="TextBox 82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One system for the work, the storm, and the paperwork</a:t>
            </a:r>
          </a:p>
        </p:txBody>
      </p:sp>
      <p:sp>
        <p:nvSpPr>
          <p:cNvPr id="83" name="Shape 83"/>
          <p:cNvSpPr/>
          <p:nvPr/>
        </p:nvSpPr>
        <p:spPr>
          <a:xfrm>
            <a:off x="685800" y="1778000"/>
            <a:ext cx="5207000" cy="17780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Less overhead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Contractors and vendors serve themselves, records archive automatically, and backups run on their own.</a:t>
            </a:r>
          </a:p>
        </p:txBody>
      </p:sp>
      <p:sp>
        <p:nvSpPr>
          <p:cNvPr id="84" name="Shape 84"/>
          <p:cNvSpPr/>
          <p:nvPr/>
        </p:nvSpPr>
        <p:spPr>
          <a:xfrm>
            <a:off x="6299200" y="1778000"/>
            <a:ext cx="5207000" cy="17780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Faster storm response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A dedicated storm workflow with instant email and text alerts keeps restoration moving.</a:t>
            </a:r>
          </a:p>
        </p:txBody>
      </p:sp>
      <p:sp>
        <p:nvSpPr>
          <p:cNvPr id="85" name="Shape 85"/>
          <p:cNvSpPr/>
          <p:nvPr/>
        </p:nvSpPr>
        <p:spPr>
          <a:xfrm>
            <a:off x="685800" y="3746500"/>
            <a:ext cx="5207000" cy="17780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Verifiable field data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GPS-stamped submissions and a complete audit trail show who did what, where, and when.</a:t>
            </a:r>
          </a:p>
        </p:txBody>
      </p:sp>
      <p:sp>
        <p:nvSpPr>
          <p:cNvPr id="86" name="Shape 86"/>
          <p:cNvSpPr/>
          <p:nvPr/>
        </p:nvSpPr>
        <p:spPr>
          <a:xfrm>
            <a:off x="6299200" y="3746500"/>
            <a:ext cx="5207000" cy="17780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Enterprise security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Single sign-on, Multi-factor authentication, high-grade encryption, and granular permissions for </a:t>
            </a:r>
            <a:r>
              <a:rPr lang="en-US" sz="1500" dirty="0" err="1">
                <a:solidFill>
                  <a:srgbClr val="33475B"/>
                </a:solidFill>
                <a:latin typeface="Segoe UI"/>
              </a:rPr>
              <a:t>flebility</a:t>
            </a:r>
            <a:r>
              <a:rPr lang="en-US" sz="1500" dirty="0">
                <a:solidFill>
                  <a:srgbClr val="33475B"/>
                </a:solidFill>
                <a:latin typeface="Segoe UI"/>
              </a:rPr>
              <a:t> down to the individual form field and user-level.</a:t>
            </a:r>
          </a:p>
        </p:txBody>
      </p:sp>
      <p:sp>
        <p:nvSpPr>
          <p:cNvPr id="87" name="Shape 87"/>
          <p:cNvSpPr/>
          <p:nvPr/>
        </p:nvSpPr>
        <p:spPr>
          <a:xfrm>
            <a:off x="685800" y="5740400"/>
            <a:ext cx="10134600" cy="558800"/>
          </a:xfrm>
          <a:prstGeom prst="roundRect">
            <a:avLst/>
          </a:prstGeom>
          <a:solidFill>
            <a:srgbClr val="FBEFD3"/>
          </a:solidFill>
          <a:ln>
            <a:noFill/>
          </a:ln>
        </p:spPr>
        <p:txBody>
          <a:bodyPr lIns="177800" tIns="50800" rIns="177800" bIns="50800" anchor="ctr"/>
          <a:lstStyle/>
          <a:p>
            <a:pPr>
              <a:buNone/>
            </a:pPr>
            <a:r>
              <a:rPr lang="en-US" sz="1500" b="1" dirty="0">
                <a:solidFill>
                  <a:srgbClr val="1E2A38"/>
                </a:solidFill>
                <a:latin typeface="Segoe UI"/>
              </a:rPr>
              <a:t>EForeman — built for the way electric power companies manage work.</a:t>
            </a:r>
          </a:p>
        </p:txBody>
      </p:sp>
    </p:spTree>
    <p:extLst>
      <p:ext uri="{BB962C8B-B14F-4D97-AF65-F5344CB8AC3E}">
        <p14:creationId xmlns:p14="http://schemas.microsoft.com/office/powerpoint/2010/main" val="397929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One Platform for Your Entire Field Operation</a:t>
            </a:r>
          </a:p>
        </p:txBody>
      </p:sp>
      <p:sp>
        <p:nvSpPr>
          <p:cNvPr id="9" name="Shape 9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Everything your contractors, vendors, and office staff need — in one system</a:t>
            </a:r>
          </a:p>
        </p:txBody>
      </p:sp>
      <p:sp>
        <p:nvSpPr>
          <p:cNvPr id="11" name="Shape 11"/>
          <p:cNvSpPr/>
          <p:nvPr/>
        </p:nvSpPr>
        <p:spPr>
          <a:xfrm>
            <a:off x="685800" y="1778000"/>
            <a:ext cx="5207000" cy="17272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Work Releases &amp; Permits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Create, assign, and track Work Releases and Permits end-to-end — with contractor and vendor companies attached to each job.</a:t>
            </a:r>
          </a:p>
        </p:txBody>
      </p:sp>
      <p:sp>
        <p:nvSpPr>
          <p:cNvPr id="12" name="Shape 12"/>
          <p:cNvSpPr/>
          <p:nvPr/>
        </p:nvSpPr>
        <p:spPr>
          <a:xfrm>
            <a:off x="6299200" y="1778000"/>
            <a:ext cx="5207000" cy="17272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Daily Reports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Field crews file Daily Reports against their assigned work — current status without the paperwork chase.</a:t>
            </a:r>
          </a:p>
        </p:txBody>
      </p:sp>
      <p:sp>
        <p:nvSpPr>
          <p:cNvPr id="13" name="Shape 13"/>
          <p:cNvSpPr/>
          <p:nvPr/>
        </p:nvSpPr>
        <p:spPr>
          <a:xfrm>
            <a:off x="685800" y="3683000"/>
            <a:ext cx="5207000" cy="17272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Storm Tickets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A dedicated workflow for storm restoration with its own Storm Daily Reports and tightly scoped storm roles.</a:t>
            </a:r>
          </a:p>
        </p:txBody>
      </p:sp>
      <p:sp>
        <p:nvSpPr>
          <p:cNvPr id="14" name="Shape 14"/>
          <p:cNvSpPr/>
          <p:nvPr/>
        </p:nvSpPr>
        <p:spPr>
          <a:xfrm>
            <a:off x="6299200" y="3683000"/>
            <a:ext cx="5207000" cy="17272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Files &amp; Photos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Upload job prints, permit files, and daily report photos straight to the record — no more emailed photos and PDFs.</a:t>
            </a:r>
          </a:p>
        </p:txBody>
      </p:sp>
      <p:sp>
        <p:nvSpPr>
          <p:cNvPr id="15" name="Shape 15"/>
          <p:cNvSpPr/>
          <p:nvPr/>
        </p:nvSpPr>
        <p:spPr>
          <a:xfrm>
            <a:off x="685800" y="5740400"/>
            <a:ext cx="10134600" cy="558800"/>
          </a:xfrm>
          <a:prstGeom prst="roundRect">
            <a:avLst/>
          </a:prstGeom>
          <a:solidFill>
            <a:srgbClr val="FBEFD3"/>
          </a:solidFill>
          <a:ln>
            <a:noFill/>
          </a:ln>
        </p:spPr>
        <p:txBody>
          <a:bodyPr lIns="177800" tIns="50800" rIns="177800" bIns="50800" anchor="ctr"/>
          <a:lstStyle/>
          <a:p>
            <a:pPr>
              <a:buNone/>
            </a:pPr>
            <a:r>
              <a:rPr lang="en-US" sz="1500" b="1" dirty="0">
                <a:solidFill>
                  <a:srgbClr val="1E2A38"/>
                </a:solidFill>
                <a:latin typeface="Segoe UI"/>
              </a:rPr>
              <a:t>Every action can automatically notify the affected users by email or text message.</a:t>
            </a:r>
          </a:p>
        </p:txBody>
      </p:sp>
    </p:spTree>
    <p:extLst>
      <p:ext uri="{BB962C8B-B14F-4D97-AF65-F5344CB8AC3E}">
        <p14:creationId xmlns:p14="http://schemas.microsoft.com/office/powerpoint/2010/main" val="1106797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The Right Access for Every Role</a:t>
            </a:r>
          </a:p>
        </p:txBody>
      </p:sp>
      <p:sp>
        <p:nvSpPr>
          <p:cNvPr id="4" name="Shape 4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Layered permission levels keep everyone productive — and your data protected</a:t>
            </a:r>
          </a:p>
        </p:txBody>
      </p:sp>
      <p:graphicFrame>
        <p:nvGraphicFramePr>
          <p:cNvPr id="2" name="Roles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216460"/>
              </p:ext>
            </p:extLst>
          </p:nvPr>
        </p:nvGraphicFramePr>
        <p:xfrm>
          <a:off x="3048000" y="1676400"/>
          <a:ext cx="6096000" cy="4649100"/>
        </p:xfrm>
        <a:graphic>
          <a:graphicData uri="http://schemas.openxmlformats.org/drawingml/2006/table">
            <a:tbl>
              <a:tblPr firstRow="1" bandRow="1"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Segoe UI"/>
                        </a:rPr>
                        <a:t>Category</a:t>
                      </a:r>
                    </a:p>
                  </a:txBody>
                  <a:tcPr anchor="ctr">
                    <a:solidFill>
                      <a:srgbClr val="2E6E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Segoe UI"/>
                        </a:rPr>
                        <a:t>Role</a:t>
                      </a:r>
                    </a:p>
                  </a:txBody>
                  <a:tcPr anchor="ctr">
                    <a:solidFill>
                      <a:srgbClr val="2E6E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rgbClr val="1E2A38"/>
                          </a:solidFill>
                          <a:latin typeface="Segoe UI"/>
                        </a:rPr>
                        <a:t>Administrative</a:t>
                      </a:r>
                    </a:p>
                  </a:txBody>
                  <a:tcPr anchor="ctr">
                    <a:solidFill>
                      <a:srgbClr val="FBEF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Super User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Administrator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000">
                <a:tc rowSpan="5"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rgbClr val="1E2A38"/>
                          </a:solidFill>
                          <a:latin typeface="Segoe UI"/>
                        </a:rPr>
                        <a:t>Back Office</a:t>
                      </a:r>
                    </a:p>
                  </a:txBody>
                  <a:tcPr anchor="ctr">
                    <a:solidFill>
                      <a:srgbClr val="FBEF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Advanced User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Customer Service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View-Only User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rgbClr val="33475B"/>
                          </a:solidFill>
                          <a:latin typeface="+mn-lt"/>
                        </a:rPr>
                        <a:t>Billing User</a:t>
                      </a:r>
                      <a:endParaRPr lang="en-US" sz="1500" dirty="0">
                        <a:solidFill>
                          <a:srgbClr val="33475B"/>
                        </a:solidFill>
                        <a:latin typeface="Segoe UI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rgbClr val="33475B"/>
                          </a:solidFill>
                          <a:latin typeface="+mn-lt"/>
                        </a:rPr>
                        <a:t>Project Lead / Co-Lead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rgbClr val="1E2A38"/>
                          </a:solidFill>
                          <a:latin typeface="Segoe UI"/>
                        </a:rPr>
                        <a:t>Field Crew</a:t>
                      </a:r>
                    </a:p>
                  </a:txBody>
                  <a:tcPr anchor="ctr">
                    <a:solidFill>
                      <a:srgbClr val="FBEF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Contractors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33475B"/>
                          </a:solidFill>
                          <a:latin typeface="Segoe UI"/>
                        </a:rPr>
                        <a:t>Vendors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Contractors and Vendors Manage Themselves</a:t>
            </a:r>
          </a:p>
        </p:txBody>
      </p:sp>
      <p:sp>
        <p:nvSpPr>
          <p:cNvPr id="21" name="Shape 21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TextBox 22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Reduced workload for your staff — contractors and vendors handle their own</a:t>
            </a:r>
          </a:p>
        </p:txBody>
      </p:sp>
      <p:sp>
        <p:nvSpPr>
          <p:cNvPr id="23" name="Shape 23"/>
          <p:cNvSpPr/>
          <p:nvPr/>
        </p:nvSpPr>
        <p:spPr>
          <a:xfrm>
            <a:off x="685800" y="18034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TextBox 24"/>
          <p:cNvSpPr txBox="1"/>
          <p:nvPr/>
        </p:nvSpPr>
        <p:spPr>
          <a:xfrm>
            <a:off x="1016000" y="17526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Self-service company management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Contractors and vendors maintain their own company info and users — cutting customer service inquiries and workload for the power company.</a:t>
            </a:r>
          </a:p>
        </p:txBody>
      </p:sp>
      <p:sp>
        <p:nvSpPr>
          <p:cNvPr id="25" name="Shape 25"/>
          <p:cNvSpPr/>
          <p:nvPr/>
        </p:nvSpPr>
        <p:spPr>
          <a:xfrm>
            <a:off x="685800" y="27686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TextBox 26"/>
          <p:cNvSpPr txBox="1"/>
          <p:nvPr/>
        </p:nvSpPr>
        <p:spPr>
          <a:xfrm>
            <a:off x="1016000" y="27178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They see only their own work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Work Releases, Permits, Daily Reports, and Storm Tickets they are assigned to — search results filter automatically by permission.</a:t>
            </a:r>
          </a:p>
        </p:txBody>
      </p:sp>
      <p:sp>
        <p:nvSpPr>
          <p:cNvPr id="27" name="Shape 27"/>
          <p:cNvSpPr/>
          <p:nvPr/>
        </p:nvSpPr>
        <p:spPr>
          <a:xfrm>
            <a:off x="685800" y="37338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1016000" y="36830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They run their own jobs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Contractors and vendors can add Job Prints, Permits, and Daily Report files for their contracted work.</a:t>
            </a:r>
          </a:p>
        </p:txBody>
      </p:sp>
      <p:sp>
        <p:nvSpPr>
          <p:cNvPr id="29" name="Shape 29"/>
          <p:cNvSpPr/>
          <p:nvPr/>
        </p:nvSpPr>
        <p:spPr>
          <a:xfrm>
            <a:off x="685800" y="46990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TextBox 30"/>
          <p:cNvSpPr txBox="1"/>
          <p:nvPr/>
        </p:nvSpPr>
        <p:spPr>
          <a:xfrm>
            <a:off x="1016000" y="46482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Files go straight to the job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Job prints, permit files, and daily report photos attach directly to the record — no more email or text-message attachments.</a:t>
            </a:r>
          </a:p>
        </p:txBody>
      </p:sp>
      <p:sp>
        <p:nvSpPr>
          <p:cNvPr id="31" name="Shape 31"/>
          <p:cNvSpPr/>
          <p:nvPr/>
        </p:nvSpPr>
        <p:spPr>
          <a:xfrm>
            <a:off x="685800" y="5740400"/>
            <a:ext cx="10134600" cy="558800"/>
          </a:xfrm>
          <a:prstGeom prst="roundRect">
            <a:avLst/>
          </a:prstGeom>
          <a:solidFill>
            <a:srgbClr val="FBEFD3"/>
          </a:solidFill>
          <a:ln>
            <a:noFill/>
          </a:ln>
        </p:spPr>
        <p:txBody>
          <a:bodyPr lIns="177800" tIns="50800" rIns="177800" bIns="50800" anchor="ctr"/>
          <a:lstStyle/>
          <a:p>
            <a:pPr>
              <a:buNone/>
            </a:pPr>
            <a:r>
              <a:rPr lang="en-US" sz="1500" b="1" dirty="0">
                <a:solidFill>
                  <a:srgbClr val="1E2A38"/>
                </a:solidFill>
                <a:latin typeface="Segoe UI"/>
              </a:rPr>
              <a:t>Storm Contractor and Vendor roles are scoped even tighter — strictly to storm work.</a:t>
            </a:r>
          </a:p>
        </p:txBody>
      </p:sp>
    </p:spTree>
    <p:extLst>
      <p:ext uri="{BB962C8B-B14F-4D97-AF65-F5344CB8AC3E}">
        <p14:creationId xmlns:p14="http://schemas.microsoft.com/office/powerpoint/2010/main" val="3262976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2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Built for Storm Response</a:t>
            </a:r>
          </a:p>
        </p:txBody>
      </p:sp>
      <p:sp>
        <p:nvSpPr>
          <p:cNvPr id="33" name="Shape 33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TextBox 34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When the lights go out, EForeman keeps restoration work organized</a:t>
            </a:r>
          </a:p>
        </p:txBody>
      </p:sp>
      <p:sp>
        <p:nvSpPr>
          <p:cNvPr id="35" name="Shape 35"/>
          <p:cNvSpPr/>
          <p:nvPr/>
        </p:nvSpPr>
        <p:spPr>
          <a:xfrm>
            <a:off x="685800" y="19558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TextBox 36"/>
          <p:cNvSpPr txBox="1"/>
          <p:nvPr/>
        </p:nvSpPr>
        <p:spPr>
          <a:xfrm>
            <a:off x="1016000" y="19050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Dedicated storm workflow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Storm Tickets and Storm Daily Reports run separately from routine work, so restoration never gets tangled with day-to-day jobs.</a:t>
            </a:r>
          </a:p>
        </p:txBody>
      </p:sp>
      <p:sp>
        <p:nvSpPr>
          <p:cNvPr id="37" name="Shape 37"/>
          <p:cNvSpPr/>
          <p:nvPr/>
        </p:nvSpPr>
        <p:spPr>
          <a:xfrm>
            <a:off x="685800" y="30480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TextBox 38"/>
          <p:cNvSpPr txBox="1"/>
          <p:nvPr/>
        </p:nvSpPr>
        <p:spPr>
          <a:xfrm>
            <a:off x="1016000" y="29972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Storm-only contractor/vendor access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Storm Contractor and Vendor roles are strictly tied to storm work for increased control.</a:t>
            </a:r>
          </a:p>
        </p:txBody>
      </p:sp>
      <p:sp>
        <p:nvSpPr>
          <p:cNvPr id="39" name="Shape 39"/>
          <p:cNvSpPr/>
          <p:nvPr/>
        </p:nvSpPr>
        <p:spPr>
          <a:xfrm>
            <a:off x="685800" y="41402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TextBox 40"/>
          <p:cNvSpPr txBox="1"/>
          <p:nvPr/>
        </p:nvSpPr>
        <p:spPr>
          <a:xfrm>
            <a:off x="1016000" y="40894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Instant notifications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Every action can be emailed and/or texted to the affected users — everyone knows what is happening on-site.</a:t>
            </a:r>
          </a:p>
        </p:txBody>
      </p:sp>
      <p:sp>
        <p:nvSpPr>
          <p:cNvPr id="41" name="Shape 41"/>
          <p:cNvSpPr/>
          <p:nvPr/>
        </p:nvSpPr>
        <p:spPr>
          <a:xfrm>
            <a:off x="685800" y="52324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2" name="TextBox 42"/>
          <p:cNvSpPr txBox="1"/>
          <p:nvPr/>
        </p:nvSpPr>
        <p:spPr>
          <a:xfrm>
            <a:off x="1016000" y="51816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Clean billing close-out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Billing users review Storm Tickets marked as Billed and close them when paid.</a:t>
            </a:r>
          </a:p>
        </p:txBody>
      </p:sp>
    </p:spTree>
    <p:extLst>
      <p:ext uri="{BB962C8B-B14F-4D97-AF65-F5344CB8AC3E}">
        <p14:creationId xmlns:p14="http://schemas.microsoft.com/office/powerpoint/2010/main" val="260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3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GPS Accountability in the Field</a:t>
            </a:r>
          </a:p>
        </p:txBody>
      </p:sp>
      <p:sp>
        <p:nvSpPr>
          <p:cNvPr id="44" name="Shape 44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5" name="TextBox 45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Verifiable location data on every submission</a:t>
            </a:r>
          </a:p>
        </p:txBody>
      </p:sp>
      <p:sp>
        <p:nvSpPr>
          <p:cNvPr id="46" name="Shape 46"/>
          <p:cNvSpPr/>
          <p:nvPr/>
        </p:nvSpPr>
        <p:spPr>
          <a:xfrm>
            <a:off x="685800" y="19812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7" name="TextBox 47"/>
          <p:cNvSpPr txBox="1"/>
          <p:nvPr/>
        </p:nvSpPr>
        <p:spPr>
          <a:xfrm>
            <a:off x="1016000" y="19304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GPS on every form submission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User GPS coordinates can be captured, stored, and mapped each time a form is submitted — verifiable location data for contractor and vendor updates.</a:t>
            </a:r>
          </a:p>
        </p:txBody>
      </p:sp>
      <p:sp>
        <p:nvSpPr>
          <p:cNvPr id="48" name="Shape 48"/>
          <p:cNvSpPr/>
          <p:nvPr/>
        </p:nvSpPr>
        <p:spPr>
          <a:xfrm>
            <a:off x="685800" y="31242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TextBox 49"/>
          <p:cNvSpPr txBox="1"/>
          <p:nvPr/>
        </p:nvSpPr>
        <p:spPr>
          <a:xfrm>
            <a:off x="1016000" y="30734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Flexible permissions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Location capture can be required, optional, or disabled — per user or globally — so tracking policies adjust as needed.</a:t>
            </a:r>
          </a:p>
        </p:txBody>
      </p:sp>
      <p:sp>
        <p:nvSpPr>
          <p:cNvPr id="50" name="Shape 50"/>
          <p:cNvSpPr/>
          <p:nvPr/>
        </p:nvSpPr>
        <p:spPr>
          <a:xfrm>
            <a:off x="685800" y="42672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TextBox 51"/>
          <p:cNvSpPr txBox="1"/>
          <p:nvPr/>
        </p:nvSpPr>
        <p:spPr>
          <a:xfrm>
            <a:off x="1016000" y="42164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Mapped in the audit log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Every logged entry contains details including date/time, originating page, changed form data, and a Google map of the recorded coordinates.</a:t>
            </a:r>
          </a:p>
        </p:txBody>
      </p:sp>
      <p:sp>
        <p:nvSpPr>
          <p:cNvPr id="52" name="Shape 52"/>
          <p:cNvSpPr/>
          <p:nvPr/>
        </p:nvSpPr>
        <p:spPr>
          <a:xfrm>
            <a:off x="685800" y="5740400"/>
            <a:ext cx="10134600" cy="558800"/>
          </a:xfrm>
          <a:prstGeom prst="roundRect">
            <a:avLst/>
          </a:prstGeom>
          <a:solidFill>
            <a:srgbClr val="FBEFD3"/>
          </a:solidFill>
          <a:ln>
            <a:noFill/>
          </a:ln>
        </p:spPr>
        <p:txBody>
          <a:bodyPr lIns="177800" tIns="50800" rIns="177800" bIns="50800" anchor="ctr"/>
          <a:lstStyle/>
          <a:p>
            <a:pPr>
              <a:buNone/>
            </a:pPr>
            <a:r>
              <a:rPr lang="en-US" sz="1500" b="1" dirty="0">
                <a:solidFill>
                  <a:srgbClr val="1E2A38"/>
                </a:solidFill>
                <a:latin typeface="Segoe UI"/>
              </a:rPr>
              <a:t>Know where every report came from — without calling the crew.</a:t>
            </a:r>
          </a:p>
        </p:txBody>
      </p:sp>
    </p:spTree>
    <p:extLst>
      <p:ext uri="{BB962C8B-B14F-4D97-AF65-F5344CB8AC3E}">
        <p14:creationId xmlns:p14="http://schemas.microsoft.com/office/powerpoint/2010/main" val="1205409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3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Enterprise-Grade Security</a:t>
            </a:r>
          </a:p>
        </p:txBody>
      </p:sp>
      <p:sp>
        <p:nvSpPr>
          <p:cNvPr id="54" name="Shape 54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TextBox 55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Protection your IT department will sign off on</a:t>
            </a:r>
          </a:p>
        </p:txBody>
      </p:sp>
      <p:sp>
        <p:nvSpPr>
          <p:cNvPr id="56" name="Shape 56"/>
          <p:cNvSpPr/>
          <p:nvPr/>
        </p:nvSpPr>
        <p:spPr>
          <a:xfrm>
            <a:off x="685800" y="1778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Active Directory single sign-on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Corporate staff on the VPN can login automatically via Active Directory groups with no individual accounts.</a:t>
            </a:r>
          </a:p>
        </p:txBody>
      </p:sp>
      <p:sp>
        <p:nvSpPr>
          <p:cNvPr id="57" name="Shape 57"/>
          <p:cNvSpPr/>
          <p:nvPr/>
        </p:nvSpPr>
        <p:spPr>
          <a:xfrm>
            <a:off x="4318000" y="1778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Multi-factor authentication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MFA by email and/or text message, configurable to your policy.</a:t>
            </a:r>
          </a:p>
        </p:txBody>
      </p:sp>
      <p:sp>
        <p:nvSpPr>
          <p:cNvPr id="58" name="Shape 58"/>
          <p:cNvSpPr/>
          <p:nvPr/>
        </p:nvSpPr>
        <p:spPr>
          <a:xfrm>
            <a:off x="7950200" y="1778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Password policy controls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Length, letters, numbers, special characters, expiration, and lockout time — all configurable.</a:t>
            </a:r>
          </a:p>
        </p:txBody>
      </p:sp>
      <p:sp>
        <p:nvSpPr>
          <p:cNvPr id="59" name="Shape 59"/>
          <p:cNvSpPr/>
          <p:nvPr/>
        </p:nvSpPr>
        <p:spPr>
          <a:xfrm>
            <a:off x="685800" y="3810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Military-grade encryption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One-way password encryption plus a unique per-site key layered with global, method, and user-level keys.</a:t>
            </a:r>
          </a:p>
        </p:txBody>
      </p:sp>
      <p:sp>
        <p:nvSpPr>
          <p:cNvPr id="60" name="Shape 60"/>
          <p:cNvSpPr/>
          <p:nvPr/>
        </p:nvSpPr>
        <p:spPr>
          <a:xfrm>
            <a:off x="4318000" y="3810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Safe file handling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File uploads are extension-checked and stored where no URL can reach them.</a:t>
            </a:r>
          </a:p>
        </p:txBody>
      </p:sp>
      <p:sp>
        <p:nvSpPr>
          <p:cNvPr id="61" name="Shape 61"/>
          <p:cNvSpPr/>
          <p:nvPr/>
        </p:nvSpPr>
        <p:spPr>
          <a:xfrm>
            <a:off x="7950200" y="3810000"/>
            <a:ext cx="33782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Granular permissions</a:t>
            </a:r>
          </a:p>
          <a:p>
            <a:pPr>
              <a:spcBef>
                <a:spcPts val="400"/>
              </a:spcBef>
              <a:buNone/>
            </a:pPr>
            <a:r>
              <a:rPr lang="en-US" sz="1400" dirty="0">
                <a:solidFill>
                  <a:srgbClr val="33475B"/>
                </a:solidFill>
                <a:latin typeface="Segoe UI"/>
              </a:rPr>
              <a:t>Control who views or edits down to a single form field, page, role, or user.</a:t>
            </a:r>
          </a:p>
        </p:txBody>
      </p:sp>
    </p:spTree>
    <p:extLst>
      <p:ext uri="{BB962C8B-B14F-4D97-AF65-F5344CB8AC3E}">
        <p14:creationId xmlns:p14="http://schemas.microsoft.com/office/powerpoint/2010/main" val="1611102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2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Reliability That Scales</a:t>
            </a:r>
          </a:p>
        </p:txBody>
      </p:sp>
      <p:sp>
        <p:nvSpPr>
          <p:cNvPr id="63" name="Shape 63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TextBox 64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Grows with your operation and maintains itself</a:t>
            </a:r>
          </a:p>
        </p:txBody>
      </p:sp>
      <p:sp>
        <p:nvSpPr>
          <p:cNvPr id="65" name="Shape 65"/>
          <p:cNvSpPr/>
          <p:nvPr/>
        </p:nvSpPr>
        <p:spPr>
          <a:xfrm>
            <a:off x="685800" y="1841500"/>
            <a:ext cx="52070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Scales with you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Multiple web and database servers can be clustered to  handle a growing number of users and data over time.</a:t>
            </a:r>
          </a:p>
        </p:txBody>
      </p:sp>
      <p:sp>
        <p:nvSpPr>
          <p:cNvPr id="66" name="Shape 66"/>
          <p:cNvSpPr/>
          <p:nvPr/>
        </p:nvSpPr>
        <p:spPr>
          <a:xfrm>
            <a:off x="6299200" y="1841500"/>
            <a:ext cx="52070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High performance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Frequently used data is cached in memory, cutting database queries and speeding up common operations.</a:t>
            </a:r>
          </a:p>
        </p:txBody>
      </p:sp>
      <p:sp>
        <p:nvSpPr>
          <p:cNvPr id="67" name="Shape 67"/>
          <p:cNvSpPr/>
          <p:nvPr/>
        </p:nvSpPr>
        <p:spPr>
          <a:xfrm>
            <a:off x="685800" y="3873500"/>
            <a:ext cx="52070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Self-maintaining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Inactive and Closed records archive and delete automatically; database backups run on schedule and delete old copies. Backup servers can retrieve and restore files and the database automatically on a schedule for off-site backup and fail-over.</a:t>
            </a:r>
          </a:p>
        </p:txBody>
      </p:sp>
      <p:sp>
        <p:nvSpPr>
          <p:cNvPr id="68" name="Shape 68"/>
          <p:cNvSpPr/>
          <p:nvPr/>
        </p:nvSpPr>
        <p:spPr>
          <a:xfrm>
            <a:off x="6299200" y="3873500"/>
            <a:ext cx="5207000" cy="1879600"/>
          </a:xfrm>
          <a:prstGeom prst="roundRect">
            <a:avLst/>
          </a:prstGeom>
          <a:solidFill>
            <a:srgbClr val="EEF2F6"/>
          </a:solidFill>
          <a:ln>
            <a:noFill/>
          </a:ln>
        </p:spPr>
        <p:txBody>
          <a:bodyPr lIns="177800" tIns="127000" rIns="177800" bIns="127000"/>
          <a:lstStyle/>
          <a:p>
            <a:pPr>
              <a:buNone/>
            </a:pPr>
            <a:r>
              <a:rPr lang="en-US" sz="1700" b="1" dirty="0">
                <a:solidFill>
                  <a:srgbClr val="1E2A38"/>
                </a:solidFill>
                <a:latin typeface="Segoe UI"/>
              </a:rPr>
              <a:t>Complete audit trail</a:t>
            </a:r>
          </a:p>
          <a:p>
            <a:pPr>
              <a:spcBef>
                <a:spcPts val="400"/>
              </a:spcBef>
              <a:buNone/>
            </a:pPr>
            <a:r>
              <a:rPr lang="en-US" sz="1500" dirty="0">
                <a:solidFill>
                  <a:srgbClr val="33475B"/>
                </a:solidFill>
                <a:latin typeface="Segoe UI"/>
              </a:rPr>
              <a:t>Every form submission is logged with details including date/time, originating page, changed form data, and map — a full history of how data got to its current state.</a:t>
            </a:r>
          </a:p>
        </p:txBody>
      </p:sp>
    </p:spTree>
    <p:extLst>
      <p:ext uri="{BB962C8B-B14F-4D97-AF65-F5344CB8AC3E}">
        <p14:creationId xmlns:p14="http://schemas.microsoft.com/office/powerpoint/2010/main" val="72322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9"/>
          <p:cNvSpPr txBox="1"/>
          <p:nvPr/>
        </p:nvSpPr>
        <p:spPr>
          <a:xfrm>
            <a:off x="685800" y="355600"/>
            <a:ext cx="10820400" cy="558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3200" b="1" dirty="0">
                <a:solidFill>
                  <a:srgbClr val="1E2A38"/>
                </a:solidFill>
                <a:latin typeface="Franklin Gothic Medium"/>
              </a:rPr>
              <a:t>Your Brand, Your Integration</a:t>
            </a:r>
          </a:p>
        </p:txBody>
      </p:sp>
      <p:sp>
        <p:nvSpPr>
          <p:cNvPr id="70" name="Shape 70"/>
          <p:cNvSpPr/>
          <p:nvPr/>
        </p:nvSpPr>
        <p:spPr>
          <a:xfrm>
            <a:off x="685800" y="914400"/>
            <a:ext cx="812800" cy="635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TextBox 71"/>
          <p:cNvSpPr txBox="1"/>
          <p:nvPr/>
        </p:nvSpPr>
        <p:spPr>
          <a:xfrm>
            <a:off x="685800" y="111760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dirty="0">
                <a:solidFill>
                  <a:srgbClr val="2E6E8E"/>
                </a:solidFill>
                <a:latin typeface="Segoe UI"/>
              </a:rPr>
              <a:t>EForeman blends in with your site</a:t>
            </a:r>
          </a:p>
        </p:txBody>
      </p:sp>
      <p:sp>
        <p:nvSpPr>
          <p:cNvPr id="72" name="Shape 72"/>
          <p:cNvSpPr/>
          <p:nvPr/>
        </p:nvSpPr>
        <p:spPr>
          <a:xfrm>
            <a:off x="685800" y="18288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TextBox 73"/>
          <p:cNvSpPr txBox="1"/>
          <p:nvPr/>
        </p:nvSpPr>
        <p:spPr>
          <a:xfrm>
            <a:off x="1016000" y="17780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Match your corporate appearance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Site colors and form-field sizes can be change at the click of a button; headers, footers, and side panels take your own HTML — logo, menus, links and all.</a:t>
            </a:r>
          </a:p>
        </p:txBody>
      </p:sp>
      <p:sp>
        <p:nvSpPr>
          <p:cNvPr id="74" name="Shape 74"/>
          <p:cNvSpPr/>
          <p:nvPr/>
        </p:nvSpPr>
        <p:spPr>
          <a:xfrm>
            <a:off x="685800" y="28956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TextBox 75"/>
          <p:cNvSpPr txBox="1"/>
          <p:nvPr/>
        </p:nvSpPr>
        <p:spPr>
          <a:xfrm>
            <a:off x="1016000" y="28448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Add your own pages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Terms &amp; Conditions, Privacy Policy, About Us — custom pages display inside your branded frame.</a:t>
            </a:r>
          </a:p>
        </p:txBody>
      </p:sp>
      <p:sp>
        <p:nvSpPr>
          <p:cNvPr id="76" name="Shape 76"/>
          <p:cNvSpPr/>
          <p:nvPr/>
        </p:nvSpPr>
        <p:spPr>
          <a:xfrm>
            <a:off x="685800" y="39624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77" name="TextBox 77"/>
          <p:cNvSpPr txBox="1"/>
          <p:nvPr/>
        </p:nvSpPr>
        <p:spPr>
          <a:xfrm>
            <a:off x="1016000" y="39116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Link straight to the data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Open User Profiles, Work Releases, Permits, Storm Tickets, Daily Reports, and more from your corporate site with a simple URL — for browsing or programmatic retrieval for report generation.</a:t>
            </a:r>
          </a:p>
        </p:txBody>
      </p:sp>
      <p:sp>
        <p:nvSpPr>
          <p:cNvPr id="78" name="Shape 78"/>
          <p:cNvSpPr/>
          <p:nvPr/>
        </p:nvSpPr>
        <p:spPr>
          <a:xfrm>
            <a:off x="685800" y="5029200"/>
            <a:ext cx="152400" cy="1524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79" name="TextBox 79"/>
          <p:cNvSpPr txBox="1"/>
          <p:nvPr/>
        </p:nvSpPr>
        <p:spPr>
          <a:xfrm>
            <a:off x="1016000" y="4978400"/>
            <a:ext cx="10490200" cy="8128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>
              <a:buNone/>
            </a:pPr>
            <a:r>
              <a:rPr lang="en-US" sz="1600" b="1" dirty="0">
                <a:solidFill>
                  <a:srgbClr val="1E2A38"/>
                </a:solidFill>
                <a:latin typeface="Segoe UI"/>
              </a:rPr>
              <a:t>International-ready — 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Date/times are adjusted for time zone &amp; DST and displayed in the mm-dd-</a:t>
            </a:r>
            <a:r>
              <a:rPr lang="en-US" sz="1600" dirty="0" err="1">
                <a:solidFill>
                  <a:srgbClr val="33475B"/>
                </a:solidFill>
                <a:latin typeface="Segoe UI"/>
              </a:rPr>
              <a:t>yyyy</a:t>
            </a:r>
            <a:r>
              <a:rPr lang="en-US" sz="1600" dirty="0">
                <a:solidFill>
                  <a:srgbClr val="33475B"/>
                </a:solidFill>
                <a:latin typeface="Segoe UI"/>
              </a:rPr>
              <a:t> format specified by each user's browser locale or user profile preferences and are configurable with site-wide settings.</a:t>
            </a:r>
          </a:p>
        </p:txBody>
      </p:sp>
    </p:spTree>
    <p:extLst>
      <p:ext uri="{BB962C8B-B14F-4D97-AF65-F5344CB8AC3E}">
        <p14:creationId xmlns:p14="http://schemas.microsoft.com/office/powerpoint/2010/main" val="3339773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Foreman">
  <a:themeElements>
    <a:clrScheme name="eForeman">
      <a:dk1>
        <a:srgbClr val="1E2A38"/>
      </a:dk1>
      <a:lt1>
        <a:srgbClr val="FFFFFF"/>
      </a:lt1>
      <a:dk2>
        <a:srgbClr val="33475B"/>
      </a:dk2>
      <a:lt2>
        <a:srgbClr val="EEF2F6"/>
      </a:lt2>
      <a:accent1>
        <a:srgbClr val="F2A900"/>
      </a:accent1>
      <a:accent2>
        <a:srgbClr val="2E6E8E"/>
      </a:accent2>
      <a:accent3>
        <a:srgbClr val="4C9F70"/>
      </a:accent3>
      <a:accent4>
        <a:srgbClr val="C05746"/>
      </a:accent4>
      <a:accent5>
        <a:srgbClr val="6B7B8C"/>
      </a:accent5>
      <a:accent6>
        <a:srgbClr val="7A5CA3"/>
      </a:accent6>
      <a:hlink>
        <a:srgbClr val="2E6E8E"/>
      </a:hlink>
      <a:folHlink>
        <a:srgbClr val="7A5CA3"/>
      </a:folHlink>
    </a:clrScheme>
    <a:fontScheme name="eForeman">
      <a:majorFont>
        <a:latin typeface="Franklin Gothic Medium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06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09A2330-FA02-439D-98E5-CE5D4CE9991F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38016902-6e53-481c-87d8-8f908bf4510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1058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Medium</vt:lpstr>
      <vt:lpstr>Segoe UI</vt:lpstr>
      <vt:lpstr>Office Theme</vt:lpstr>
      <vt:lpstr>eForeman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H</dc:creator>
  <cp:lastModifiedBy>Bill H</cp:lastModifiedBy>
  <cp:revision>29</cp:revision>
  <dcterms:created xsi:type="dcterms:W3CDTF">2026-07-17T22:45:28Z</dcterms:created>
  <dcterms:modified xsi:type="dcterms:W3CDTF">2026-07-18T17:41:33Z</dcterms:modified>
</cp:coreProperties>
</file>